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E3A8A"/>
            </a:gs>
            <a:gs pos="100000">
              <a:srgbClr val="2563EB"/>
            </a:gs>
          </a:gsLst>
          <a:lin scaled="0" ang="27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838200"/>
            <a:ext cx="8572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DBE6FF"/>
                </a:solidFill>
                <a:latin typeface="Segoe UI"/>
              </a:rPr>
              <a:t>ДЛЯ РЕМОНТНЫХ СЛУЖБ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238250"/>
            <a:ext cx="10477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sz="4050" b="1">
                <a:solidFill>
                  <a:srgbClr val="FFFFFF"/>
                </a:solidFill>
                <a:latin typeface="Segoe UI"/>
              </a:rPr>
              <a:t>Портал</a:t>
            </a:r>
          </a:p>
          <a:p>
            <a:pPr>
              <a:lnSpc>
                <a:spcPct val="105000"/>
              </a:lnSpc>
            </a:pPr>
            <a:r>
              <a:rPr sz="4050" b="1">
                <a:solidFill>
                  <a:srgbClr val="FFFFFF"/>
                </a:solidFill>
                <a:latin typeface="Segoe UI"/>
              </a:rPr>
              <a:t>технической службы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762250"/>
            <a:ext cx="10477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>
                <a:solidFill>
                  <a:srgbClr val="DBE6FF"/>
                </a:solidFill>
                <a:latin typeface="Segoe UI"/>
              </a:rPr>
              <a:t>Задачи, наряды и чек-листы, отказы, карты завода и кранов, инструмент и люди — в одной системе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543300"/>
            <a:ext cx="35306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3752850"/>
            <a:ext cx="311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Segoe UI"/>
              </a:rPr>
              <a:t>Отчётность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4095750"/>
            <a:ext cx="31115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DBE6FF"/>
                </a:solidFill>
                <a:latin typeface="Segoe UI"/>
              </a:rPr>
              <a:t>Кто, на какой машине, какой чек-лист и когда выполнил — за любой период, в PDF и Excel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3543300"/>
            <a:ext cx="35306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40250" y="3752850"/>
            <a:ext cx="311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Segoe UI"/>
              </a:rPr>
              <a:t>Гибкая настройка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0250" y="4095750"/>
            <a:ext cx="31115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DBE6FF"/>
                </a:solidFill>
                <a:latin typeface="Segoe UI"/>
              </a:rPr>
              <a:t>Любые графики смен, чек-листы с разными типами ответов, автозапуск нарядов по расписанию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3543300"/>
            <a:ext cx="3530600" cy="1524000"/>
          </a:xfrm>
          <a:prstGeom prst="roundRect">
            <a:avLst>
              <a:gd name="adj" fmla="val 10000"/>
            </a:avLst>
          </a:prstGeom>
          <a:solidFill>
            <a:srgbClr val="FFFFFF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61350" y="3752850"/>
            <a:ext cx="311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Segoe UI"/>
              </a:rPr>
              <a:t>Приложение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1350" y="4095750"/>
            <a:ext cx="31115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DBE6FF"/>
                </a:solidFill>
                <a:latin typeface="Segoe UI"/>
              </a:rPr>
              <a:t>Android и мобильная версия в браузере. Работает без связи, данные уходят на сервер сами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Вкладка «Задачи»: всё в одном месте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Сотруднику не нужно ходить по разделам — главное на одном экране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work.png"/>
          <p:cNvPicPr>
            <a:picLocks noChangeAspect="1"/>
          </p:cNvPicPr>
          <p:nvPr/>
        </p:nvPicPr>
        <p:blipFill>
          <a:blip r:embed="rId2"/>
          <a:srcRect b="24706"/>
          <a:stretch>
            <a:fillRect/>
          </a:stretch>
        </p:blipFill>
        <p:spPr>
          <a:xfrm>
            <a:off x="609600" y="1352550"/>
            <a:ext cx="6477000" cy="47625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Наряды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Мои, на проверку, просроченные — со статусом и поиском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Задачи и поручения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Мои, поставленные мной, на сегодня или все дни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29241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284797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Отказы и неисправности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114675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Два блока, списком или на карте завода и кранов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35623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4861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Шапка быстрых действий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37528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Задача, авария, неисправность, заявка — в одно касание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Отчётность: ответы за минуты, а не за часы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«Выполнение работ» и «Выполненные наряды» — для руководителя, инженера и проверок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352550"/>
            <a:ext cx="4191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% выполнения по каждой машине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1619250"/>
            <a:ext cx="4191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Суточные осмотры, чек-листы, ТО и задания; отклонения и комментарии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209800"/>
            <a:ext cx="41910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Машина · чек-лист · исполнитель · должность · время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743200"/>
            <a:ext cx="419100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Каждая выполненная проверка — одной строкой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31908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5350" y="3114675"/>
            <a:ext cx="41910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Обязательный период с точностью до минуты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648075"/>
            <a:ext cx="4191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Быстрые кнопки: сегодня, вчера, 7 и 30 дней, месяц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43148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5350" y="4238625"/>
            <a:ext cx="4191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Отклонения от нормы видны сразу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4505325"/>
            <a:ext cx="419100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Колонка «Откл.» — число пунктов вне допуска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4953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5350" y="4876800"/>
            <a:ext cx="41910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Экспорт в PDF и CSV (Excel)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" y="5143500"/>
            <a:ext cx="419100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Готовый документ с кириллицей одним нажатием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95925" y="1343025"/>
            <a:ext cx="6096000" cy="4686300"/>
          </a:xfrm>
          <a:prstGeom prst="roundRect">
            <a:avLst>
              <a:gd name="adj" fmla="val 2439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d_exec_report.png"/>
          <p:cNvPicPr>
            <a:picLocks noChangeAspect="1"/>
          </p:cNvPicPr>
          <p:nvPr/>
        </p:nvPicPr>
        <p:blipFill>
          <a:blip r:embed="rId2"/>
          <a:srcRect b="1693"/>
          <a:stretch>
            <a:fillRect/>
          </a:stretch>
        </p:blipFill>
        <p:spPr>
          <a:xfrm>
            <a:off x="5505450" y="1352550"/>
            <a:ext cx="6076950" cy="4667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Отчёт по сотрудникам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Количество и качество выполненных задач за период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Список и календарь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Сколько задач выполнено по дням и суммарная трудоёмкость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Качество, а не только количество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4765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В срок, просрочки, возвраты с проверки, отклонения от норм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5350" y="30670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Трудоёмкость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3337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Норма часов в задаче или фактическое время работы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40005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5350" y="39243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Фильтры и выгрузка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419100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Период, отдел, должность, сотрудник; PDF и CSV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875" y="1343025"/>
            <a:ext cx="6496050" cy="4573190"/>
          </a:xfrm>
          <a:prstGeom prst="roundRect">
            <a:avLst>
              <a:gd name="adj" fmla="val 2499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d_people_c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352550"/>
            <a:ext cx="6477000" cy="45541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Анализ надёжности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Наработка на отказ, восстановление, готовность и прогноз — по реальным отказам и счётчикам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reliability.png"/>
          <p:cNvPicPr>
            <a:picLocks noChangeAspect="1"/>
          </p:cNvPicPr>
          <p:nvPr/>
        </p:nvPicPr>
        <p:blipFill>
          <a:blip r:embed="rId2"/>
          <a:srcRect b="14439"/>
          <a:stretch>
            <a:fillRect/>
          </a:stretch>
        </p:blipFill>
        <p:spPr>
          <a:xfrm>
            <a:off x="609600" y="1352550"/>
            <a:ext cx="6477000" cy="47625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Показатели по машинам и парку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θ, λ, время восстановления, коэффициент готовности, простой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Честно при малом числе отказов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Консервативная граница с доверием 90 % — даже без отказов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30670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Причины и признаки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3337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Что ломается, почему и какие отказы можно было предотвратить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40005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9243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Дрейф параметров и CSV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41910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Прогноз выхода за норму по чек-листам; выгрузки для своих расчётов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Гибкая настройка под ваше производство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Всё настраивается администратором в интерфейсе, без программиста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5848350" cy="4972050"/>
          </a:xfrm>
          <a:prstGeom prst="roundRect">
            <a:avLst>
              <a:gd name="adj" fmla="val 2298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schedule.png"/>
          <p:cNvPicPr>
            <a:picLocks noChangeAspect="1"/>
          </p:cNvPicPr>
          <p:nvPr/>
        </p:nvPicPr>
        <p:blipFill>
          <a:blip r:embed="rId2"/>
          <a:srcRect b="1129"/>
          <a:stretch>
            <a:fillRect/>
          </a:stretch>
        </p:blipFill>
        <p:spPr>
          <a:xfrm>
            <a:off x="609600" y="1352550"/>
            <a:ext cx="5829300" cy="4953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7818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67550" y="1352550"/>
            <a:ext cx="45148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Конструктор графиков смен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67550" y="1619250"/>
            <a:ext cx="45148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Дни, ночи, отсыпной, сутки через трое, любой цикл — с календарём-предпросмотром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818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67550" y="2209800"/>
            <a:ext cx="45148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Чек-листы любой структуры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7550" y="2476500"/>
            <a:ext cx="45148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Ответ: статус, список, число с границами нормы, текст; фото — обязательно или по желанию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818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67550" y="3067050"/>
            <a:ext cx="45148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Наряды вручную и автоматически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67550" y="3333750"/>
            <a:ext cx="45148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Шаблон + периодичность: ежедневно, по дням недели, раз в месяц, каждые N дней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81800" y="40005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67550" y="3924300"/>
            <a:ext cx="45148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Исполнитель — человек или должность на смене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67550" y="4457700"/>
            <a:ext cx="45148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Наряд видит тот, кто сейчас работает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781800" y="49053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067550" y="4829175"/>
            <a:ext cx="45148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Роли и проверка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7550" y="5095875"/>
            <a:ext cx="45148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Техник, инженер, модератор, администратор; приёмка или возврат на доработку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81800" y="5686425"/>
            <a:ext cx="1809750" cy="266700"/>
          </a:xfrm>
          <a:prstGeom prst="roundRect">
            <a:avLst>
              <a:gd name="adj" fmla="val 50000"/>
            </a:avLst>
          </a:prstGeom>
          <a:solidFill>
            <a:srgbClr val="E6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25">
                <a:solidFill>
                  <a:srgbClr val="1D4ED8"/>
                </a:solidFill>
                <a:latin typeface="Segoe UI"/>
              </a:rPr>
              <a:t>Оборудование и места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67750" y="5686425"/>
            <a:ext cx="1169670" cy="266700"/>
          </a:xfrm>
          <a:prstGeom prst="roundRect">
            <a:avLst>
              <a:gd name="adj" fmla="val 50000"/>
            </a:avLst>
          </a:prstGeom>
          <a:solidFill>
            <a:srgbClr val="E6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25">
                <a:solidFill>
                  <a:srgbClr val="1D4ED8"/>
                </a:solidFill>
                <a:latin typeface="Segoe UI"/>
              </a:rPr>
              <a:t>Каталог фото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913620" y="5686425"/>
            <a:ext cx="1089660" cy="266700"/>
          </a:xfrm>
          <a:prstGeom prst="roundRect">
            <a:avLst>
              <a:gd name="adj" fmla="val 50000"/>
            </a:avLst>
          </a:prstGeom>
          <a:solidFill>
            <a:srgbClr val="E6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25">
                <a:solidFill>
                  <a:srgbClr val="1D4ED8"/>
                </a:solidFill>
                <a:latin typeface="Segoe UI"/>
              </a:rPr>
              <a:t>Комментарии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781800" y="6029325"/>
            <a:ext cx="1089660" cy="266700"/>
          </a:xfrm>
          <a:prstGeom prst="roundRect">
            <a:avLst>
              <a:gd name="adj" fmla="val 50000"/>
            </a:avLst>
          </a:prstGeom>
          <a:solidFill>
            <a:srgbClr val="E6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125">
                <a:solidFill>
                  <a:srgbClr val="1D4ED8"/>
                </a:solidFill>
                <a:latin typeface="Segoe UI"/>
              </a:rPr>
              <a:t>Уведомления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Приложение всегда с техником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Нативное Android-приложение и мобильная версия в браузере (в том числе для iPhone)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2209800" cy="3721726"/>
          </a:xfrm>
          <a:prstGeom prst="roundRect">
            <a:avLst>
              <a:gd name="adj" fmla="val 5172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_men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52550"/>
            <a:ext cx="2190750" cy="370267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133725" y="1343025"/>
            <a:ext cx="2209800" cy="3721726"/>
          </a:xfrm>
          <a:prstGeom prst="roundRect">
            <a:avLst>
              <a:gd name="adj" fmla="val 5172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a_ta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1352550"/>
            <a:ext cx="2190750" cy="370267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7150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00750" y="1352550"/>
            <a:ext cx="55816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Полностью без связи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750" y="1619250"/>
            <a:ext cx="55816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Подвал, цех, подстанция: ответы, фото и комментарии копятся и уходят на сервер сами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150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00750" y="2209800"/>
            <a:ext cx="55816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Всё для работы в поле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0750" y="2476500"/>
            <a:ext cx="55816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Крупные кнопки, контроль нормы, фото с камеры, «Взять в работу», «Сдать наряд»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00750" y="3067050"/>
            <a:ext cx="55816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Боковое меню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00750" y="3333750"/>
            <a:ext cx="55816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Наряды, задания, отказы, инструмент и заявки — без лишних панелей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15000" y="37814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000750" y="3705225"/>
            <a:ext cx="55816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Установка за минуту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00750" y="3971925"/>
            <a:ext cx="55816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APK скачивается прямо с экрана входа; Google Play не нужен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15000" y="44196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00750" y="4343400"/>
            <a:ext cx="55816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75" b="1">
                <a:solidFill>
                  <a:srgbClr val="1D2330"/>
                </a:solidFill>
                <a:latin typeface="Segoe UI"/>
              </a:rPr>
              <a:t>iPhone и любой браузер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00750" y="4610100"/>
            <a:ext cx="55816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5B6475"/>
                </a:solidFill>
                <a:latin typeface="Segoe UI"/>
              </a:rPr>
              <a:t>Мобильная версия /m ставится на экран «Домой» и тоже работает офлайн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Карта завода: состояние машин с одного взгляда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План предприятия с иконками оборудования, обновляется сам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573190"/>
          </a:xfrm>
          <a:prstGeom prst="roundRect">
            <a:avLst>
              <a:gd name="adj" fmla="val 2499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52550"/>
            <a:ext cx="6477000" cy="45541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«!» — авария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Сотрудник зафиксировал отказ — значок появляется сразу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Жёлтое свечение — пора на ТО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Узел машины приближается к пределу по наработке или календарю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30670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Настраивает администратор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3337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Загружает план и расставляет иконки перетаскиванием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40005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9243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Карта складов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41910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Зоны складов на том же плане; нажатие показывает содержимое склада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Краны и закрепление за отделами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Каждая служба видит своё оборудование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370784"/>
          </a:xfrm>
          <a:prstGeom prst="roundRect">
            <a:avLst>
              <a:gd name="adj" fmla="val 2615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crane_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52550"/>
            <a:ext cx="6477000" cy="435173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Краны — отдельная служба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Свой раздел меню, список, карта кранов и отказы по кранам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Включается одной галочкой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В настройках сервера; своя картинка карты или план завода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30670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Оборудование за отделами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3337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Крановый электрик не получает списков и аварий по станкам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40005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9243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И в приложении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41910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Раздел «Краны» в Android появляется автоматически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Отказы, неисправности и задачи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Аварии фиксируются на месте, мелкие поручения — без нарядов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Отказ в карточке машины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161925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Что произошло, затронутые узлы, была ли замена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20669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19907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Сообщение о неисправности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2574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Машина работает, но есть проблема: оранжевый «⚠» на карте; при остановке — перевод в отказ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29241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5350" y="284797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Задачи и поручения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11467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Назначен → в работе → приостановлен / выполнен / отменён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7814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5350" y="37052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Комментарий обязателен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39719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При приостановке, выполнении и отмене; можно приложить фото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8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d_incident.png"/>
          <p:cNvPicPr>
            <a:picLocks noChangeAspect="1"/>
          </p:cNvPicPr>
          <p:nvPr/>
        </p:nvPicPr>
        <p:blipFill>
          <a:blip r:embed="rId2"/>
          <a:srcRect b="18159"/>
          <a:stretch>
            <a:fillRect/>
          </a:stretch>
        </p:blipFill>
        <p:spPr>
          <a:xfrm>
            <a:off x="5105400" y="1352550"/>
            <a:ext cx="64770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Инструмент и склады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Учёт инвентаря: что где лежит и что за кем числится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573190"/>
          </a:xfrm>
          <a:prstGeom prst="roundRect">
            <a:avLst>
              <a:gd name="adj" fmla="val 2499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inven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52550"/>
            <a:ext cx="6477000" cy="45541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Каталог и склады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Поступление, выдача, возврат, перемещение, списание — с журналом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Выдача лично сотруднику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Инструмент числится за человеком, а не за должностью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30670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Роль «Администратор склада»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33375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Ведёт учёт; сотрудник видит только выданное ему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37814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7052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Заявки на инструмент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39719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Что купить, зачем, ссылка на товар; ответ и статус — автору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Карточка сотрудника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Кто есть в смене и что умеет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ФИО, фото, должность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161925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И отметка, на смене ли человек сейчас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20669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19907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График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257425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Ближайшие смены по графику должности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27051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5350" y="26289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«Что умею»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289560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Навыки и допуски заполняет сам сотрудник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3432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5350" y="326707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Текущие задачи и инструмент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3533775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Задания, наряды и выданный инвентарь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8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d_user_card.png"/>
          <p:cNvPicPr>
            <a:picLocks noChangeAspect="1"/>
          </p:cNvPicPr>
          <p:nvPr/>
        </p:nvPicPr>
        <p:blipFill>
          <a:blip r:embed="rId2"/>
          <a:srcRect b="5882"/>
          <a:stretch>
            <a:fillRect/>
          </a:stretch>
        </p:blipFill>
        <p:spPr>
          <a:xfrm>
            <a:off x="5105400" y="1352550"/>
            <a:ext cx="64770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AI-помощник по порталу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Подскажет, где что найти и как сделать, — и только по делу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Знает портал и права пользователя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161925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Отвечает по шагам со ссылками на нужные разделы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9600" y="20669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5350" y="19907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Видит только данные пользователя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22574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Его задания, наряды, инструмент, состояние машин — и ничего не меняет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9600" y="29241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5350" y="284797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Только по работе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11467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На посторонние вопросы вежливо отказывает; лимит вопросов в час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7814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95350" y="37052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Включает администратор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39719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YandexGPT, GigaChat, OpenAI-совместимые и локальные модели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958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d_assistant.png"/>
          <p:cNvPicPr>
            <a:picLocks noChangeAspect="1"/>
          </p:cNvPicPr>
          <p:nvPr/>
        </p:nvPicPr>
        <p:blipFill>
          <a:blip r:embed="rId2"/>
          <a:srcRect b="5882"/>
          <a:stretch>
            <a:fillRect/>
          </a:stretch>
        </p:blipFill>
        <p:spPr>
          <a:xfrm>
            <a:off x="5105400" y="1352550"/>
            <a:ext cx="64770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История машины и обращения извне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Всё, что происходило с оборудованием, — в одной ленте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history.png"/>
          <p:cNvPicPr>
            <a:picLocks noChangeAspect="1"/>
          </p:cNvPicPr>
          <p:nvPr/>
        </p:nvPicPr>
        <p:blipFill>
          <a:blip r:embed="rId2"/>
          <a:srcRect b="5882"/>
          <a:stretch>
            <a:fillRect/>
          </a:stretch>
        </p:blipFill>
        <p:spPr>
          <a:xfrm>
            <a:off x="609600" y="1352550"/>
            <a:ext cx="6477000" cy="47625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Хронология по дням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Отказы, замены узлов, наработка, наряды и задания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Фильтры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По типу события, периоду и тексту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292417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284797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Публичная форма /report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11467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Подрядчик сообщает об аварии без входа: место → машина → описание и контакты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37814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7052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API для внешних систем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39719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Диспетчерская или SCADA заводят отказы по ключу доступа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850" b="1">
                <a:solidFill>
                  <a:srgbClr val="1D2330"/>
                </a:solidFill>
                <a:latin typeface="Segoe UI"/>
              </a:rPr>
              <a:t>Быстрый старт и сохранность данных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04775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0">
                <a:solidFill>
                  <a:srgbClr val="5B6475"/>
                </a:solidFill>
                <a:latin typeface="Segoe UI"/>
              </a:rPr>
              <a:t>Мастер первичной настройки и резервные копии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0075" y="1343025"/>
            <a:ext cx="6496050" cy="4781550"/>
          </a:xfrm>
          <a:prstGeom prst="roundRect">
            <a:avLst>
              <a:gd name="adj" fmla="val 2390"/>
            </a:avLst>
          </a:prstGeom>
          <a:solidFill>
            <a:srgbClr val="D5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_setup.png"/>
          <p:cNvPicPr>
            <a:picLocks noChangeAspect="1"/>
          </p:cNvPicPr>
          <p:nvPr/>
        </p:nvPicPr>
        <p:blipFill>
          <a:blip r:embed="rId2"/>
          <a:srcRect b="5882"/>
          <a:stretch>
            <a:fillRect/>
          </a:stretch>
        </p:blipFill>
        <p:spPr>
          <a:xfrm>
            <a:off x="609600" y="1352550"/>
            <a:ext cx="6477000" cy="47625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429500" y="14287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15250" y="13525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Мастер по шагам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15250" y="161925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Графики, должности, отделы, места, оборудование, сотрудники, карта, склады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29500" y="228600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15250" y="220980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Пакетный ввод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50" y="2476500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Одна строка — одна запись; можно вставить столбцы из Excel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29500" y="3143250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15250" y="3067050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Логины и пароли — таблицей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15250" y="3333750"/>
            <a:ext cx="3867150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Для печати и раздачи сотрудникам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29500" y="3781425"/>
            <a:ext cx="133350" cy="133350"/>
          </a:xfrm>
          <a:prstGeom prst="roundRect">
            <a:avLst>
              <a:gd name="adj" fmla="val 28571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15250" y="3705225"/>
            <a:ext cx="386715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500" b="1">
                <a:solidFill>
                  <a:srgbClr val="1D2330"/>
                </a:solidFill>
                <a:latin typeface="Segoe UI"/>
              </a:rPr>
              <a:t>Резервные копии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15250" y="3971925"/>
            <a:ext cx="38671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00" b="0">
                <a:solidFill>
                  <a:srgbClr val="5B6475"/>
                </a:solidFill>
                <a:latin typeface="Segoe UI"/>
              </a:rPr>
              <a:t>База и конфигурация, автокопии по расписанию, восстановление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1E3A8A"/>
            </a:gs>
            <a:gs pos="100000">
              <a:srgbClr val="2563EB"/>
            </a:gs>
          </a:gsLst>
          <a:lin scaled="0" ang="27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1200150"/>
            <a:ext cx="1047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300" b="1">
                <a:solidFill>
                  <a:srgbClr val="FFFFFF"/>
                </a:solidFill>
                <a:latin typeface="Segoe UI"/>
              </a:rPr>
              <a:t>Готово к запуску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866900"/>
            <a:ext cx="10477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50" b="0">
                <a:solidFill>
                  <a:srgbClr val="DBE6FF"/>
                </a:solidFill>
                <a:latin typeface="Segoe UI"/>
              </a:rPr>
              <a:t>Развёртывание на вашем сервере, данные остаются у вас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2571750"/>
            <a:ext cx="3530600" cy="1809750"/>
          </a:xfrm>
          <a:prstGeom prst="roundRect">
            <a:avLst>
              <a:gd name="adj" fmla="val 8421"/>
            </a:avLst>
          </a:prstGeom>
          <a:solidFill>
            <a:srgbClr val="FFFFFF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2781300"/>
            <a:ext cx="311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Segoe UI"/>
              </a:rPr>
              <a:t>Свой сервер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3124200"/>
            <a:ext cx="3111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DBE6FF"/>
                </a:solidFill>
                <a:latin typeface="Segoe UI"/>
              </a:rPr>
              <a:t>Docker + PostgreSQL, запуск через Coolify за обратным прокси; резервное копирование стандартными средствами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2571750"/>
            <a:ext cx="3530600" cy="1809750"/>
          </a:xfrm>
          <a:prstGeom prst="roundRect">
            <a:avLst>
              <a:gd name="adj" fmla="val 8421"/>
            </a:avLst>
          </a:prstGeom>
          <a:solidFill>
            <a:srgbClr val="FFFFFF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0250" y="2781300"/>
            <a:ext cx="311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Segoe UI"/>
              </a:rPr>
              <a:t>Демонстрационный режим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0250" y="3352800"/>
            <a:ext cx="3111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DBE6FF"/>
                </a:solidFill>
                <a:latin typeface="Segoe UI"/>
              </a:rPr>
              <a:t>Личный: включается только у вас, остальные работают с рабочими данными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2571750"/>
            <a:ext cx="3530600" cy="1809750"/>
          </a:xfrm>
          <a:prstGeom prst="roundRect">
            <a:avLst>
              <a:gd name="adj" fmla="val 8421"/>
            </a:avLst>
          </a:prstGeom>
          <a:solidFill>
            <a:srgbClr val="FFFFFF">
              <a:alpha val="1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61350" y="2781300"/>
            <a:ext cx="311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1">
                <a:solidFill>
                  <a:srgbClr val="FFFFFF"/>
                </a:solidFill>
                <a:latin typeface="Segoe UI"/>
              </a:rPr>
              <a:t>Открытый API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1350" y="3124200"/>
            <a:ext cx="3111500" cy="1238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275" b="0">
                <a:solidFill>
                  <a:srgbClr val="DBE6FF"/>
                </a:solidFill>
                <a:latin typeface="Segoe UI"/>
              </a:rPr>
              <a:t>REST /api/v1, ключи доступа для внешних систем, резервные копии и мастер настройки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4953000"/>
            <a:ext cx="10477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800" b="0">
                <a:solidFill>
                  <a:srgbClr val="FFFFFF"/>
                </a:solidFill>
                <a:latin typeface="Segoe UI"/>
              </a:rPr>
              <a:t>Руководство пользователя (PDF) и описание API входят в поставку.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